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68" r:id="rId4"/>
    <p:sldId id="270" r:id="rId5"/>
    <p:sldId id="258" r:id="rId6"/>
    <p:sldId id="269" r:id="rId7"/>
    <p:sldId id="259" r:id="rId8"/>
    <p:sldId id="260" r:id="rId9"/>
    <p:sldId id="261" r:id="rId10"/>
    <p:sldId id="262" r:id="rId11"/>
    <p:sldId id="264" r:id="rId12"/>
    <p:sldId id="263" r:id="rId13"/>
    <p:sldId id="267" r:id="rId14"/>
    <p:sldId id="265" r:id="rId15"/>
    <p:sldId id="266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16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8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51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8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8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8D5DE5-4302-445F-9EE8-E25E4415D855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DAF416-B172-4B60-9A5C-AC4CB862952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C208-A45B-4197-81C8-F436202400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08/07/59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1561-5C32-439E-B353-12A5354576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tx1"/>
                </a:solidFill>
              </a:rPr>
              <a:t>ผลการคัดกรองค้นหาวัณโรคในคลินิกเบาหวาน</a:t>
            </a:r>
            <a:br>
              <a:rPr lang="th-TH" sz="3600" b="1" dirty="0" smtClean="0">
                <a:solidFill>
                  <a:schemeClr val="tx1"/>
                </a:solidFill>
              </a:rPr>
            </a:br>
            <a:r>
              <a:rPr lang="th-TH" sz="3600" b="1" dirty="0" smtClean="0">
                <a:solidFill>
                  <a:schemeClr val="tx1"/>
                </a:solidFill>
              </a:rPr>
              <a:t>ใน รพ.สต. เขต อำเภอยางตลาด จังหวัดกาฬสินธุ์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7385248" cy="2567136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rgbClr val="002060"/>
                </a:solidFill>
              </a:rPr>
              <a:t>โรงพยาบาลยางตลาด  87 ม.20 ต.ยางตลาด อ.ยางตลาด จ.กาฬสินธุ์ </a:t>
            </a:r>
          </a:p>
          <a:p>
            <a:r>
              <a:rPr lang="th-TH" sz="2800" dirty="0">
                <a:solidFill>
                  <a:srgbClr val="002060"/>
                </a:solidFill>
              </a:rPr>
              <a:t>สมาชิกทีม </a:t>
            </a:r>
            <a:endParaRPr lang="th-TH" sz="2800" dirty="0" smtClean="0">
              <a:solidFill>
                <a:srgbClr val="002060"/>
              </a:solidFill>
            </a:endParaRPr>
          </a:p>
          <a:p>
            <a:r>
              <a:rPr lang="th-TH" sz="2800" dirty="0" smtClean="0">
                <a:solidFill>
                  <a:srgbClr val="002060"/>
                </a:solidFill>
              </a:rPr>
              <a:t> </a:t>
            </a:r>
            <a:r>
              <a:rPr lang="th-TH" sz="2800" dirty="0">
                <a:solidFill>
                  <a:srgbClr val="002060"/>
                </a:solidFill>
              </a:rPr>
              <a:t>นางกาญจนา  พะ</a:t>
            </a:r>
            <a:r>
              <a:rPr lang="th-TH" sz="2800" dirty="0" err="1">
                <a:solidFill>
                  <a:srgbClr val="002060"/>
                </a:solidFill>
              </a:rPr>
              <a:t>วิน</a:t>
            </a:r>
            <a:r>
              <a:rPr lang="th-TH" sz="2800" dirty="0">
                <a:solidFill>
                  <a:srgbClr val="002060"/>
                </a:solidFill>
              </a:rPr>
              <a:t>รัมย์ และ ผู้รับผิดชอบงานวัณโรคโรงพยาบาลส่งเสริมสุขภาพตำบล 17 แห่ง</a:t>
            </a:r>
          </a:p>
          <a:p>
            <a:endParaRPr lang="th-TH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03059"/>
              </p:ext>
            </p:extLst>
          </p:nvPr>
        </p:nvGraphicFramePr>
        <p:xfrm>
          <a:off x="203972" y="491226"/>
          <a:ext cx="8736056" cy="649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014"/>
                <a:gridCol w="2184014"/>
                <a:gridCol w="2184014"/>
                <a:gridCol w="2184014"/>
              </a:tblGrid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คุณสมบัติ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อัตราส่วนร้อย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ค่าเฉลี่ย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ส่วนเบี่ยงเบนมาตรฐาน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ประวัติการป่วยเป็นวัณโรค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   เคย</a:t>
                      </a:r>
                      <a:r>
                        <a:rPr lang="th-TH" sz="1800" dirty="0" smtClean="0">
                          <a:effectLst/>
                          <a:latin typeface="Calibri"/>
                          <a:ea typeface="Times New Roman"/>
                          <a:cs typeface="+mn-cs"/>
                        </a:rPr>
                        <a:t>เป็น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Calibri"/>
                          <a:ea typeface="Times New Roman"/>
                          <a:cs typeface="+mn-cs"/>
                        </a:rPr>
                        <a:t>วัณ</a:t>
                      </a: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โรค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4.3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ไม่เคยเป็นวัณโรค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95.7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รวม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100.0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+mn-cs"/>
                        </a:rPr>
                        <a:t>อาการสงสัยวัณโรค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 มีอาการ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10.2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 ไม่มีอาการ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89.8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 รวม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100.0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Times New Roman"/>
                          <a:cs typeface="+mn-cs"/>
                        </a:rPr>
                        <a:t>ส่งตรวจวินิจฉัยวัณโรค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 ส่งตรวจ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10.0 </a:t>
                      </a:r>
                      <a:r>
                        <a:rPr lang="th-TH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(46ราย)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 ไม่ส่งตรวจ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90.0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alibri"/>
                          <a:ea typeface="Times New Roman"/>
                          <a:cs typeface="+mn-cs"/>
                        </a:rPr>
                        <a:t>    รวม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ผลการตรวจ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CXR </a:t>
                      </a:r>
                      <a:r>
                        <a:rPr lang="th-TH" sz="1800" dirty="0" smtClean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5 </a:t>
                      </a:r>
                      <a:r>
                        <a:rPr lang="th-TH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ราย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ตรวจเสมหะ 3 ราย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ผิดปกติ 1 ราย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เสมหะ บวก 1 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ราย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Times New Roman"/>
                          <a:cs typeface="+mn-cs"/>
                        </a:rPr>
                        <a:t>เป็นวัณโรคปอด </a:t>
                      </a:r>
                      <a:r>
                        <a:rPr lang="th-TH" sz="1800" dirty="0" smtClean="0">
                          <a:effectLst/>
                          <a:latin typeface="Calibri"/>
                          <a:ea typeface="Times New Roman"/>
                          <a:cs typeface="+mn-cs"/>
                        </a:rPr>
                        <a:t>2  ราย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Calibri"/>
                          <a:ea typeface="Times New Roman"/>
                          <a:cs typeface="+mn-cs"/>
                        </a:rPr>
                        <a:t>(เสมหะ ลบ 1,เสมหะบวก</a:t>
                      </a:r>
                      <a:r>
                        <a:rPr lang="th-TH" sz="1800" baseline="0" dirty="0" smtClean="0">
                          <a:effectLst/>
                          <a:latin typeface="Calibri"/>
                          <a:ea typeface="Times New Roman"/>
                          <a:cs typeface="+mn-cs"/>
                        </a:rPr>
                        <a:t> 1)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 </a:t>
                      </a:r>
                      <a:endParaRPr lang="th-TH" sz="1600" dirty="0" smtClean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/>
                          <a:ea typeface="Times New Roman"/>
                          <a:cs typeface="+mn-cs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000000"/>
                </a:solidFill>
              </a:rPr>
              <a:t>ตาราง </a:t>
            </a:r>
            <a:r>
              <a:rPr lang="th-TH" sz="2400" dirty="0">
                <a:solidFill>
                  <a:srgbClr val="000000"/>
                </a:solidFill>
              </a:rPr>
              <a:t>1 </a:t>
            </a:r>
            <a:r>
              <a:rPr lang="th-TH" sz="2400" dirty="0" smtClean="0">
                <a:solidFill>
                  <a:srgbClr val="000000"/>
                </a:solidFill>
              </a:rPr>
              <a:t>(ต่อ)  </a:t>
            </a:r>
            <a:r>
              <a:rPr lang="th-TH" sz="2400" dirty="0">
                <a:solidFill>
                  <a:srgbClr val="000000"/>
                </a:solidFill>
              </a:rPr>
              <a:t>ผลการคัดกรองวัณโรคคลินิกเบาหวาน (</a:t>
            </a:r>
            <a:r>
              <a:rPr lang="en-US" sz="2400" dirty="0">
                <a:solidFill>
                  <a:srgbClr val="000000"/>
                </a:solidFill>
              </a:rPr>
              <a:t>n=462 </a:t>
            </a:r>
            <a:r>
              <a:rPr lang="th-TH" sz="2400" dirty="0">
                <a:solidFill>
                  <a:srgbClr val="000000"/>
                </a:solidFill>
              </a:rPr>
              <a:t>ราย)</a:t>
            </a:r>
          </a:p>
        </p:txBody>
      </p:sp>
    </p:spTree>
    <p:extLst>
      <p:ext uri="{BB962C8B-B14F-4D97-AF65-F5344CB8AC3E}">
        <p14:creationId xmlns:p14="http://schemas.microsoft.com/office/powerpoint/2010/main" val="21438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360040"/>
          </a:xfrm>
        </p:spPr>
        <p:txBody>
          <a:bodyPr/>
          <a:lstStyle/>
          <a:p>
            <a:pPr algn="ctr"/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88640"/>
            <a:ext cx="7924800" cy="4320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h-TH" sz="2800" dirty="0">
                <a:solidFill>
                  <a:srgbClr val="002060"/>
                </a:solidFill>
              </a:rPr>
              <a:t>เปรียบเทียบการค้นหาแบบเดิม และแบบหลังการ</a:t>
            </a:r>
            <a:r>
              <a:rPr lang="th-TH" sz="2800" dirty="0" smtClean="0">
                <a:solidFill>
                  <a:srgbClr val="002060"/>
                </a:solidFill>
              </a:rPr>
              <a:t>พัฒนา  การ</a:t>
            </a:r>
            <a:r>
              <a:rPr lang="th-TH" sz="2800" dirty="0">
                <a:solidFill>
                  <a:srgbClr val="002060"/>
                </a:solidFill>
              </a:rPr>
              <a:t>เปลี่ยนแปลงที่เกิดขึ้น</a:t>
            </a:r>
            <a:endParaRPr lang="th-TH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h-TH" sz="28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61686"/>
              </p:ext>
            </p:extLst>
          </p:nvPr>
        </p:nvGraphicFramePr>
        <p:xfrm>
          <a:off x="22773" y="535573"/>
          <a:ext cx="8856985" cy="6270095"/>
        </p:xfrm>
        <a:graphic>
          <a:graphicData uri="http://schemas.openxmlformats.org/drawingml/2006/table">
            <a:tbl>
              <a:tblPr firstRow="1" firstCol="1" bandRow="1"/>
              <a:tblGrid>
                <a:gridCol w="1584177"/>
                <a:gridCol w="936104"/>
                <a:gridCol w="1296144"/>
                <a:gridCol w="3627745"/>
                <a:gridCol w="1412815"/>
              </a:tblGrid>
              <a:tr h="1967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ผลงานคัดกรอง 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รณรงค์คัดกรอง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ค่าใช้จ่าย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96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คัดกรอง(คน)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ผลบวก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รายการ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จำนวน (บาท)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2557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576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(1,728 ตลับ)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1 คน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OT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เจ้าหน้าที่ห้องปฏิบัติการ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21,600</a:t>
                      </a:r>
                      <a:r>
                        <a:rPr lang="th-TH" sz="1800" b="1" baseline="0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ค่าตอบแทน </a:t>
                      </a:r>
                      <a:r>
                        <a:rPr lang="th-TH" sz="1800" b="1" dirty="0" err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อส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ม.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คัดกรองนำส่งเสมหะ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5,760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ค่าตรวจ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sputum AFB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60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บาท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x 1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ตลับ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103,680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4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ค่าวัสดุ ตลับเสมหะ ซองใส </a:t>
                      </a:r>
                      <a:r>
                        <a:rPr lang="th-TH" sz="1800" b="1" dirty="0" err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สติกเกอร์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เขียนชื่อ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...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รวม 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131,040 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2558 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340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(1,020 ตลับ)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OT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เจ้าหน้าที่ห้องปฏิบัติการ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6,000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ค่าตอบแทน </a:t>
                      </a:r>
                      <a:r>
                        <a:rPr lang="th-TH" sz="1800" b="1" dirty="0" err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อส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ม.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คัดกรองนำส่งเสมหะ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3,400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ค่าตรวจ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sputum AFB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60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บาท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x 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ตลับ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61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,200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34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ค่าวัสดุ ตลับเสมหะ ซองใส </a:t>
                      </a:r>
                      <a:r>
                        <a:rPr lang="th-TH" sz="1800" b="1" dirty="0" err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สติกเกอร์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เขียนชื่อ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...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รวม 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70,600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รวม 2 ปี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201,640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0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6752"/>
          </a:xfrm>
        </p:spPr>
        <p:txBody>
          <a:bodyPr/>
          <a:lstStyle/>
          <a:p>
            <a:r>
              <a:rPr lang="th-TH" dirty="0">
                <a:solidFill>
                  <a:srgbClr val="FFC000"/>
                </a:solidFill>
              </a:rPr>
              <a:t>แบบหลังการพัฒนา </a:t>
            </a: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36058"/>
              </p:ext>
            </p:extLst>
          </p:nvPr>
        </p:nvGraphicFramePr>
        <p:xfrm>
          <a:off x="467544" y="1549750"/>
          <a:ext cx="8064897" cy="4881127"/>
        </p:xfrm>
        <a:graphic>
          <a:graphicData uri="http://schemas.openxmlformats.org/drawingml/2006/table">
            <a:tbl>
              <a:tblPr firstRow="1" firstCol="1" bandRow="1"/>
              <a:tblGrid>
                <a:gridCol w="1551419"/>
                <a:gridCol w="1033549"/>
                <a:gridCol w="1033549"/>
                <a:gridCol w="1551419"/>
                <a:gridCol w="1551419"/>
                <a:gridCol w="1343542"/>
              </a:tblGrid>
              <a:tr h="4114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ผลงานคัดกรอง 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สัมภาษณ์คัดกรองแบบฟอร์มใบ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ICF 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ค่าใช้จ่าย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2290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คัดกรอง(คน)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อาการเข้าได้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ตามมา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CXR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ผล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AFB</a:t>
                      </a:r>
                      <a:r>
                        <a:rPr lang="th-TH" sz="1600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บวก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รายการ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จำนวน (บาท)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ปี 2559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(1 ต.ค.58 – 30 มี.ค.59)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441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49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1 คน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rgbClr val="002060"/>
                        </a:solidFill>
                        <a:effectLst/>
                        <a:latin typeface="TH SarabunPSK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( เสมหะ ลบ 1 คน)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OT 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เจ้าหน้าที่ห้องปฏิบัติการ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0 </a:t>
                      </a:r>
                      <a:endParaRPr lang="th-TH" sz="160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(ทำในเวลา)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ค่าใช้จ่าย 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CXR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6,860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ค่าตรวจ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sputum   AFB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60 </a:t>
                      </a: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บาท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 x 1 </a:t>
                      </a: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TH SarabunPSK"/>
                          <a:ea typeface="Calibri"/>
                          <a:cs typeface="Cordia New"/>
                        </a:rPr>
                        <a:t>ตลับ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540</a:t>
                      </a: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ค่าวัสดุ ตลับเสมหะ ซองใส สติกเกอร์ ชื่อ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...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รวม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H SarabunPSK"/>
                        </a:rPr>
                        <a:t>7,400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0313" marR="503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1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บทเรียนที่ได้รับ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การคัดกรองค้นหา แบบเดิม ทำพร้อมกันทั้งอำเภอหวังผลทางจิตวิทยา กระตุ้นให้ชุมชนตื่นตัว แต่มีข้อด้อย เสียค่าใช้จ่ายสูง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ตรวจ</a:t>
            </a:r>
            <a:r>
              <a:rPr lang="th-TH" dirty="0">
                <a:solidFill>
                  <a:srgbClr val="002060"/>
                </a:solidFill>
              </a:rPr>
              <a:t>เสมหะเป็นลบไม่ได้รับการประเมินซ้ำด้วยการ</a:t>
            </a:r>
            <a:r>
              <a:rPr lang="th-TH" dirty="0" err="1">
                <a:solidFill>
                  <a:srgbClr val="002060"/>
                </a:solidFill>
              </a:rPr>
              <a:t>เอ็กเรย์</a:t>
            </a:r>
            <a:r>
              <a:rPr lang="th-TH" dirty="0" smtClean="0">
                <a:solidFill>
                  <a:srgbClr val="002060"/>
                </a:solidFill>
              </a:rPr>
              <a:t>ปอด</a:t>
            </a:r>
          </a:p>
          <a:p>
            <a:pPr marL="0" indent="0">
              <a:buNone/>
            </a:pPr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>
                <a:solidFill>
                  <a:srgbClr val="002060"/>
                </a:solidFill>
              </a:rPr>
              <a:t>การคัดกรองใบคัดกรองซ้ำด้วยผู้เชี่ยวชาญก่อนนำผู้ป่วยมาสู่ระบบน่าจะเป็นการทำงานที่มีประสิทธิภาพสูงสุด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การติดต่อกับทีมงาน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นางกาญจนา พะ</a:t>
            </a:r>
            <a:r>
              <a:rPr lang="th-TH" dirty="0" err="1" smtClean="0">
                <a:solidFill>
                  <a:srgbClr val="002060"/>
                </a:solidFill>
              </a:rPr>
              <a:t>วิน</a:t>
            </a:r>
            <a:r>
              <a:rPr lang="th-TH" dirty="0" smtClean="0">
                <a:solidFill>
                  <a:srgbClr val="002060"/>
                </a:solidFill>
              </a:rPr>
              <a:t>รัมย์  พยาบาลวิชาชีพชำนาญการ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Tel </a:t>
            </a:r>
            <a:r>
              <a:rPr lang="th-TH" dirty="0" smtClean="0">
                <a:solidFill>
                  <a:srgbClr val="002060"/>
                </a:solidFill>
              </a:rPr>
              <a:t>093-3589165 </a:t>
            </a:r>
          </a:p>
          <a:p>
            <a:r>
              <a:rPr lang="th-TH" dirty="0" smtClean="0">
                <a:solidFill>
                  <a:srgbClr val="002060"/>
                </a:solidFill>
              </a:rPr>
              <a:t>เบอร์ ที่ทำงาน โรงพยาบาลยางตลาด อ.ยางตลาด จ.กาฬสินธุ์   043-891249  ต่อ 105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kanjananaka@hotmail.com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คำสำคัญ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คำสำคัญ   คัดกรองค้นหาวัณโรค, วัณโรคในผู้ป่วยเบาหวาน</a:t>
            </a:r>
          </a:p>
        </p:txBody>
      </p:sp>
    </p:spTree>
    <p:extLst>
      <p:ext uri="{BB962C8B-B14F-4D97-AF65-F5344CB8AC3E}">
        <p14:creationId xmlns:p14="http://schemas.microsoft.com/office/powerpoint/2010/main" val="11852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03464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>
            <a:solidFill>
              <a:srgbClr val="FF0000"/>
            </a:solidFill>
          </a:ln>
        </p:spPr>
        <p:txBody>
          <a:bodyPr lIns="91431" tIns="45715" rIns="91431" bIns="45715"/>
          <a:lstStyle/>
          <a:p>
            <a:pPr algn="ctr" eaLnBrk="1" hangingPunct="1">
              <a:defRPr/>
            </a:pPr>
            <a:r>
              <a:rPr lang="th-TH" sz="5000" dirty="0" smtClean="0">
                <a:solidFill>
                  <a:srgbClr val="611617"/>
                </a:solidFill>
                <a:latin typeface="Angsana New" pitchFamily="18" charset="-34"/>
              </a:rPr>
              <a:t>ข้อมูลทั่วไป </a:t>
            </a:r>
            <a:r>
              <a:rPr lang="en-US" sz="5000" dirty="0" smtClean="0">
                <a:solidFill>
                  <a:srgbClr val="611617"/>
                </a:solidFill>
                <a:latin typeface="Angsana New" pitchFamily="18" charset="-34"/>
                <a:cs typeface="Cordia New" pitchFamily="34" charset="-34"/>
              </a:rPr>
              <a:t>CUP  </a:t>
            </a:r>
            <a:r>
              <a:rPr lang="en-US" sz="5000" dirty="0" err="1" smtClean="0">
                <a:solidFill>
                  <a:srgbClr val="611617"/>
                </a:solidFill>
                <a:latin typeface="Angsana New" pitchFamily="18" charset="-34"/>
                <a:cs typeface="Cordia New" pitchFamily="34" charset="-34"/>
              </a:rPr>
              <a:t>Yangtalard</a:t>
            </a:r>
            <a:endParaRPr lang="th-TH" sz="5000" dirty="0" smtClean="0">
              <a:solidFill>
                <a:srgbClr val="611617"/>
              </a:solidFill>
              <a:latin typeface="Angsana New" pitchFamily="18" charset="-34"/>
            </a:endParaRP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8588" y="1470025"/>
            <a:ext cx="9015412" cy="4862513"/>
          </a:xfrm>
        </p:spPr>
        <p:txBody>
          <a:bodyPr lIns="91431" tIns="45715" rIns="91431" bIns="45715"/>
          <a:lstStyle/>
          <a:p>
            <a:pPr marL="411163" indent="-317500" eaLnBrk="1" hangingPunct="1"/>
            <a:r>
              <a:rPr lang="en-US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   ตำบล    </a:t>
            </a:r>
            <a:r>
              <a:rPr lang="en-US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17 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รพ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.สต.    </a:t>
            </a:r>
            <a:r>
              <a:rPr lang="en-US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1 PCU</a:t>
            </a:r>
            <a:endParaRPr lang="th-TH" sz="3600" b="1" dirty="0" smtClean="0">
              <a:solidFill>
                <a:srgbClr val="660033"/>
              </a:solidFill>
              <a:latin typeface="Angsana New" pitchFamily="18" charset="-34"/>
            </a:endParaRPr>
          </a:p>
          <a:p>
            <a:pPr marL="411163" indent="-317500" eaLnBrk="1" hangingPunct="1"/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ประชากร อ.ยางตลาด ปี </a:t>
            </a:r>
            <a:r>
              <a:rPr lang="en-US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2553 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จำนวน </a:t>
            </a:r>
            <a:r>
              <a:rPr lang="en-US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139,942 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คน</a:t>
            </a:r>
            <a:r>
              <a:rPr lang="en-US" dirty="0" smtClean="0">
                <a:solidFill>
                  <a:srgbClr val="660033"/>
                </a:solidFill>
                <a:cs typeface="Angsana New" pitchFamily="18" charset="-34"/>
              </a:rPr>
              <a:t>	</a:t>
            </a:r>
            <a:endParaRPr lang="th-TH" b="1" dirty="0" smtClean="0">
              <a:solidFill>
                <a:srgbClr val="660033"/>
              </a:solidFill>
              <a:latin typeface="Angsana New" pitchFamily="18" charset="-34"/>
            </a:endParaRPr>
          </a:p>
          <a:p>
            <a:pPr marL="411163" indent="-317500" eaLnBrk="1" hangingPunct="1"/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เจ้าหน้าที่ สอ. เฉลี่ย </a:t>
            </a:r>
            <a:r>
              <a:rPr lang="en-US" sz="3600" b="1" dirty="0" smtClean="0">
                <a:solidFill>
                  <a:srgbClr val="660033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 smtClean="0">
                <a:solidFill>
                  <a:srgbClr val="660033"/>
                </a:solidFill>
                <a:latin typeface="Angsana New" pitchFamily="18" charset="-34"/>
              </a:rPr>
              <a:t> คน/สอ.</a:t>
            </a:r>
            <a:r>
              <a:rPr lang="th-TH" sz="4000" dirty="0" smtClean="0">
                <a:solidFill>
                  <a:srgbClr val="660033"/>
                </a:solidFill>
                <a:cs typeface="Cordia New" pitchFamily="34" charset="-34"/>
              </a:rPr>
              <a:t> 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714625"/>
            <a:ext cx="47148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12032882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6021388"/>
            <a:ext cx="13319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4800" cy="1143000"/>
          </a:xfrm>
        </p:spPr>
        <p:txBody>
          <a:bodyPr/>
          <a:lstStyle/>
          <a:p>
            <a:pPr algn="ctr"/>
            <a:r>
              <a:rPr lang="th-TH" sz="3600" dirty="0"/>
              <a:t>ที่มาของปัญหา</a:t>
            </a:r>
            <a:br>
              <a:rPr lang="th-TH" sz="3600" dirty="0"/>
            </a:b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052736"/>
            <a:ext cx="7924800" cy="5256584"/>
          </a:xfrm>
        </p:spPr>
        <p:txBody>
          <a:bodyPr/>
          <a:lstStyle/>
          <a:p>
            <a:r>
              <a:rPr lang="th-TH" dirty="0"/>
              <a:t> </a:t>
            </a:r>
            <a:r>
              <a:rPr lang="th-TH" sz="3200" dirty="0" smtClean="0">
                <a:solidFill>
                  <a:srgbClr val="002060"/>
                </a:solidFill>
              </a:rPr>
              <a:t>ผู้ป่วยวัณโรคปี 2556-2558 จำนวน 228,174,184 คน</a:t>
            </a:r>
          </a:p>
          <a:p>
            <a:r>
              <a:rPr lang="th-TH" sz="3200" dirty="0" smtClean="0">
                <a:solidFill>
                  <a:srgbClr val="002060"/>
                </a:solidFill>
              </a:rPr>
              <a:t> คิดเป็นอัตราป่วยร้อยละ 164.0, 125.17, 132.3 / แสนประชากร</a:t>
            </a:r>
          </a:p>
          <a:p>
            <a:r>
              <a:rPr lang="th-TH" sz="3200" dirty="0" smtClean="0">
                <a:solidFill>
                  <a:srgbClr val="002060"/>
                </a:solidFill>
              </a:rPr>
              <a:t>โรค</a:t>
            </a:r>
            <a:r>
              <a:rPr lang="th-TH" sz="3200" dirty="0" smtClean="0">
                <a:solidFill>
                  <a:srgbClr val="002060"/>
                </a:solidFill>
              </a:rPr>
              <a:t>ร่วมวัณโรค คือโรค เบาหวานปี 2557-2558</a:t>
            </a:r>
          </a:p>
          <a:p>
            <a:pPr marL="0" indent="0" algn="ctr">
              <a:buNone/>
            </a:pPr>
            <a:r>
              <a:rPr lang="th-TH" sz="3200" dirty="0">
                <a:solidFill>
                  <a:srgbClr val="002060"/>
                </a:solidFill>
              </a:rPr>
              <a:t> </a:t>
            </a:r>
            <a:r>
              <a:rPr lang="th-TH" sz="3200" dirty="0" smtClean="0">
                <a:solidFill>
                  <a:srgbClr val="002060"/>
                </a:solidFill>
              </a:rPr>
              <a:t>    </a:t>
            </a:r>
            <a:r>
              <a:rPr lang="th-TH" sz="3200" dirty="0">
                <a:solidFill>
                  <a:srgbClr val="002060"/>
                </a:solidFill>
              </a:rPr>
              <a:t>จำนวน </a:t>
            </a:r>
            <a:r>
              <a:rPr lang="th-TH" sz="3200" dirty="0" smtClean="0">
                <a:solidFill>
                  <a:srgbClr val="002060"/>
                </a:solidFill>
              </a:rPr>
              <a:t>27 คน  </a:t>
            </a:r>
            <a:r>
              <a:rPr lang="th-TH" sz="3200" dirty="0">
                <a:solidFill>
                  <a:srgbClr val="002060"/>
                </a:solidFill>
              </a:rPr>
              <a:t>(ร้อยละ 15.51) , 33 </a:t>
            </a:r>
            <a:r>
              <a:rPr lang="th-TH" sz="3200" dirty="0" smtClean="0">
                <a:solidFill>
                  <a:srgbClr val="002060"/>
                </a:solidFill>
              </a:rPr>
              <a:t>คน (17.93)    ตามลำดับ</a:t>
            </a:r>
          </a:p>
          <a:p>
            <a:pPr marL="0" indent="0" algn="ctr">
              <a:buNone/>
            </a:pPr>
            <a:endParaRPr lang="th-TH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279271"/>
              </p:ext>
            </p:extLst>
          </p:nvPr>
        </p:nvGraphicFramePr>
        <p:xfrm>
          <a:off x="539750" y="1196975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58"/>
                <a:gridCol w="2880320"/>
                <a:gridCol w="3045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</a:t>
                      </a:r>
                      <a:r>
                        <a:rPr lang="th-TH" sz="3600" dirty="0" smtClean="0"/>
                        <a:t>โรคร่วม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 ปี 2557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 ปี 2558</a:t>
                      </a:r>
                      <a:endParaRPr lang="th-TH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DM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(15.51)</a:t>
                      </a:r>
                      <a:endParaRPr lang="th-TH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(17.93)</a:t>
                      </a:r>
                      <a:endParaRPr lang="th-TH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HIV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(2.87)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</a:p>
                    <a:p>
                      <a:pPr algn="ctr"/>
                      <a:r>
                        <a:rPr lang="en-US" sz="1600" dirty="0" smtClean="0"/>
                        <a:t>(3.80)</a:t>
                      </a:r>
                      <a:endParaRPr lang="th-T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th-TH" dirty="0" smtClean="0"/>
                        <a:t>(2.87)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 smtClean="0"/>
                    </a:p>
                    <a:p>
                      <a:pPr algn="ctr"/>
                      <a:r>
                        <a:rPr lang="th-TH" dirty="0" smtClean="0"/>
                        <a:t>(2.17)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Liver disease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 smtClean="0"/>
                    </a:p>
                    <a:p>
                      <a:pPr algn="ctr"/>
                      <a:r>
                        <a:rPr lang="th-TH" dirty="0" smtClean="0"/>
                        <a:t>(3.44)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th-TH" dirty="0" smtClean="0"/>
                    </a:p>
                    <a:p>
                      <a:pPr algn="ctr"/>
                      <a:r>
                        <a:rPr lang="th-TH" dirty="0" smtClean="0"/>
                        <a:t>(4.34)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ทบทวนการคัดกรองค้นหาที่ผ่านมา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2060"/>
                </a:solidFill>
              </a:rPr>
              <a:t>อบรม </a:t>
            </a:r>
            <a:r>
              <a:rPr lang="th-TH" sz="3200" dirty="0" err="1">
                <a:solidFill>
                  <a:srgbClr val="002060"/>
                </a:solidFill>
              </a:rPr>
              <a:t>อส</a:t>
            </a:r>
            <a:r>
              <a:rPr lang="th-TH" sz="3200" dirty="0" smtClean="0">
                <a:solidFill>
                  <a:srgbClr val="002060"/>
                </a:solidFill>
              </a:rPr>
              <a:t>ม.ออกไป</a:t>
            </a:r>
            <a:r>
              <a:rPr lang="th-TH" sz="3200" dirty="0">
                <a:solidFill>
                  <a:srgbClr val="002060"/>
                </a:solidFill>
              </a:rPr>
              <a:t>คัดกรองพบผู้ที่มีอาการเข้าได้แจกตลับเสมหะ 3 ตลับ/</a:t>
            </a:r>
            <a:r>
              <a:rPr lang="th-TH" sz="3200" dirty="0" smtClean="0">
                <a:solidFill>
                  <a:srgbClr val="002060"/>
                </a:solidFill>
              </a:rPr>
              <a:t>คน</a:t>
            </a:r>
          </a:p>
          <a:p>
            <a:r>
              <a:rPr lang="th-TH" sz="3200" dirty="0" smtClean="0">
                <a:solidFill>
                  <a:srgbClr val="002060"/>
                </a:solidFill>
              </a:rPr>
              <a:t>รวบรวมส่ง </a:t>
            </a:r>
            <a:r>
              <a:rPr lang="th-TH" sz="3200" dirty="0">
                <a:solidFill>
                  <a:srgbClr val="002060"/>
                </a:solidFill>
              </a:rPr>
              <a:t>รพ.สต.ตรวจสอบและนำส่งห้องปฏิบัติการ</a:t>
            </a:r>
            <a:r>
              <a:rPr lang="th-TH" sz="3200" dirty="0" smtClean="0">
                <a:solidFill>
                  <a:srgbClr val="002060"/>
                </a:solidFill>
              </a:rPr>
              <a:t>โรงพยาบาล</a:t>
            </a:r>
          </a:p>
          <a:p>
            <a:r>
              <a:rPr lang="th-TH" sz="3200" dirty="0" smtClean="0">
                <a:solidFill>
                  <a:srgbClr val="002060"/>
                </a:solidFill>
              </a:rPr>
              <a:t>ปี </a:t>
            </a:r>
            <a:r>
              <a:rPr lang="th-TH" sz="3200" dirty="0">
                <a:solidFill>
                  <a:srgbClr val="002060"/>
                </a:solidFill>
              </a:rPr>
              <a:t>2557 -2558 นำส่งเสมหะ 576 คน (1,728 ตลับ) , 340 (1,020 ตลับ) พบผู้ป่วยเสมหะบวก 1 คน ในปี 2557 ปี 2558 ไม่พบ</a:t>
            </a:r>
          </a:p>
        </p:txBody>
      </p:sp>
      <p:pic>
        <p:nvPicPr>
          <p:cNvPr id="4" name="รูปภาพ 3" descr="ภาพงานวัณโรค 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11386"/>
            <a:ext cx="4069656" cy="25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SCF3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5916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กิจกรรมการแก้ปัญหา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solidFill>
                  <a:srgbClr val="002060"/>
                </a:solidFill>
              </a:rPr>
              <a:t>การวางแผนปฏิบัติ (</a:t>
            </a:r>
            <a:r>
              <a:rPr lang="en-US" sz="2400" dirty="0">
                <a:solidFill>
                  <a:srgbClr val="002060"/>
                </a:solidFill>
              </a:rPr>
              <a:t>Plan) </a:t>
            </a:r>
            <a:r>
              <a:rPr lang="th-TH" sz="2400" dirty="0">
                <a:solidFill>
                  <a:srgbClr val="002060"/>
                </a:solidFill>
              </a:rPr>
              <a:t>ประชุมทีมผู้ดูแลผู้ป่วยวัณโรค </a:t>
            </a:r>
            <a:r>
              <a:rPr lang="en-US" sz="2400" dirty="0">
                <a:solidFill>
                  <a:srgbClr val="002060"/>
                </a:solidFill>
              </a:rPr>
              <a:t>PCT TB </a:t>
            </a:r>
            <a:r>
              <a:rPr lang="th-TH" sz="2400" dirty="0">
                <a:solidFill>
                  <a:srgbClr val="002060"/>
                </a:solidFill>
              </a:rPr>
              <a:t>วิเคราะห์</a:t>
            </a:r>
            <a:r>
              <a:rPr lang="th-TH" sz="2400" dirty="0" smtClean="0">
                <a:solidFill>
                  <a:srgbClr val="002060"/>
                </a:solidFill>
              </a:rPr>
              <a:t>ข้อมูลวางแผน</a:t>
            </a:r>
            <a:r>
              <a:rPr lang="th-TH" sz="2400" dirty="0">
                <a:solidFill>
                  <a:srgbClr val="002060"/>
                </a:solidFill>
              </a:rPr>
              <a:t>ยุทธศาสตร์ร่วมกัน </a:t>
            </a:r>
            <a:r>
              <a:rPr lang="th-TH" sz="2400" dirty="0" smtClean="0">
                <a:solidFill>
                  <a:srgbClr val="002060"/>
                </a:solidFill>
              </a:rPr>
              <a:t>ค้นหา </a:t>
            </a:r>
            <a:r>
              <a:rPr lang="th-TH" sz="2400" dirty="0">
                <a:solidFill>
                  <a:srgbClr val="002060"/>
                </a:solidFill>
              </a:rPr>
              <a:t>เพิ่มอัตราป่วยและลดภาระระค่าใช้จ่ายในการดำเนินการ</a:t>
            </a:r>
          </a:p>
          <a:p>
            <a:r>
              <a:rPr lang="th-TH" sz="2400" dirty="0">
                <a:solidFill>
                  <a:srgbClr val="002060"/>
                </a:solidFill>
              </a:rPr>
              <a:t>การปฏิบัติ (</a:t>
            </a:r>
            <a:r>
              <a:rPr lang="en-US" sz="2400" dirty="0">
                <a:solidFill>
                  <a:srgbClr val="002060"/>
                </a:solidFill>
              </a:rPr>
              <a:t>DO</a:t>
            </a:r>
            <a:r>
              <a:rPr lang="en-US" sz="2400" dirty="0" smtClean="0">
                <a:solidFill>
                  <a:srgbClr val="002060"/>
                </a:solidFill>
              </a:rPr>
              <a:t>)   </a:t>
            </a:r>
            <a:r>
              <a:rPr lang="th-TH" sz="2400" dirty="0" smtClean="0">
                <a:solidFill>
                  <a:srgbClr val="FF0000"/>
                </a:solidFill>
              </a:rPr>
              <a:t>ดำเนินการ 1 ก.พ. 2559 – 15 มิ.ย. 2559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th-TH" sz="2400" dirty="0">
                <a:solidFill>
                  <a:srgbClr val="002060"/>
                </a:solidFill>
              </a:rPr>
              <a:t>เจ้าหน้าที่ โรงพยาบาลส่งเสริมสุขภาพตำบลทุกแห่ง คัดกรองค้นหาผู้ป่วยวัณโรค ในคลินิกเบาหวานที่มารับยาใน รพ.สต. โดยใช้แบบฟอร์ม </a:t>
            </a:r>
            <a:r>
              <a:rPr lang="en-US" sz="2400" dirty="0">
                <a:solidFill>
                  <a:srgbClr val="002060"/>
                </a:solidFill>
              </a:rPr>
              <a:t>ICF 3 (</a:t>
            </a:r>
            <a:r>
              <a:rPr lang="th-TH" sz="2400" dirty="0">
                <a:solidFill>
                  <a:srgbClr val="002060"/>
                </a:solidFill>
              </a:rPr>
              <a:t>ตามโครงการ </a:t>
            </a:r>
            <a:r>
              <a:rPr lang="en-US" sz="2400" dirty="0">
                <a:solidFill>
                  <a:srgbClr val="002060"/>
                </a:solidFill>
              </a:rPr>
              <a:t>new funding model ) </a:t>
            </a:r>
            <a:r>
              <a:rPr lang="th-TH" sz="2400" dirty="0">
                <a:solidFill>
                  <a:srgbClr val="002060"/>
                </a:solidFill>
              </a:rPr>
              <a:t>แล้วรวบรวมเอกสาร</a:t>
            </a:r>
            <a:r>
              <a:rPr lang="th-TH" sz="2400" dirty="0" smtClean="0">
                <a:solidFill>
                  <a:srgbClr val="002060"/>
                </a:solidFill>
              </a:rPr>
              <a:t>มา คัดกรองผู้ที่มีอาการสงสัย </a:t>
            </a:r>
          </a:p>
          <a:p>
            <a:r>
              <a:rPr lang="th-TH" sz="2400" dirty="0" smtClean="0">
                <a:solidFill>
                  <a:srgbClr val="002060"/>
                </a:solidFill>
              </a:rPr>
              <a:t>ส่งตัว มา </a:t>
            </a:r>
            <a:r>
              <a:rPr lang="en-US" sz="2400" dirty="0" smtClean="0">
                <a:solidFill>
                  <a:srgbClr val="002060"/>
                </a:solidFill>
              </a:rPr>
              <a:t>CXR </a:t>
            </a:r>
            <a:r>
              <a:rPr lang="th-TH" sz="2400" dirty="0" smtClean="0">
                <a:solidFill>
                  <a:srgbClr val="002060"/>
                </a:solidFill>
              </a:rPr>
              <a:t>รพ.</a:t>
            </a:r>
            <a:endParaRPr lang="th-TH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4021882" cy="267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760640"/>
          </a:xfrm>
        </p:spPr>
        <p:txBody>
          <a:bodyPr>
            <a:normAutofit/>
          </a:bodyPr>
          <a:lstStyle/>
          <a:p>
            <a:r>
              <a:rPr lang="th-TH" sz="2400" dirty="0"/>
              <a:t> </a:t>
            </a:r>
            <a:r>
              <a:rPr lang="th-TH" sz="2400" dirty="0">
                <a:solidFill>
                  <a:srgbClr val="002060"/>
                </a:solidFill>
              </a:rPr>
              <a:t>การปรับปรุง(</a:t>
            </a:r>
            <a:r>
              <a:rPr lang="en-US" sz="2400" dirty="0">
                <a:solidFill>
                  <a:srgbClr val="002060"/>
                </a:solidFill>
              </a:rPr>
              <a:t>Action)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1.	</a:t>
            </a:r>
            <a:r>
              <a:rPr lang="th-TH" sz="2400" dirty="0">
                <a:solidFill>
                  <a:srgbClr val="002060"/>
                </a:solidFill>
              </a:rPr>
              <a:t>เจ้าหน้าที่ โรงพยาบาลส่งเสริมสุขภาพตำบลสำรวจ จำนวน และวันนัดผู้ป่วยเบาหวานที่มารับยาใน รพ.สต.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2060"/>
                </a:solidFill>
              </a:rPr>
              <a:t>2.	ซักประวัติการรักษาเบาหวานและ ซักประวัติคัดกรองวัณโรคตามแบบฟอร์ม </a:t>
            </a:r>
            <a:r>
              <a:rPr lang="en-US" sz="2400" dirty="0">
                <a:solidFill>
                  <a:srgbClr val="002060"/>
                </a:solidFill>
              </a:rPr>
              <a:t>ICF 3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3.	</a:t>
            </a:r>
            <a:r>
              <a:rPr lang="th-TH" sz="2400" dirty="0">
                <a:solidFill>
                  <a:srgbClr val="002060"/>
                </a:solidFill>
              </a:rPr>
              <a:t>รวบรวมแบบฟอร์ม </a:t>
            </a:r>
            <a:r>
              <a:rPr lang="en-US" sz="2400" dirty="0">
                <a:solidFill>
                  <a:srgbClr val="002060"/>
                </a:solidFill>
              </a:rPr>
              <a:t>ICF 3 </a:t>
            </a:r>
            <a:r>
              <a:rPr lang="th-TH" sz="2400" dirty="0">
                <a:solidFill>
                  <a:srgbClr val="002060"/>
                </a:solidFill>
              </a:rPr>
              <a:t>นำส่งพยาบาลคลินิกวัณโรคคัดแยกผู้ที่มีอาการเข้าเกณฑ์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2060"/>
                </a:solidFill>
              </a:rPr>
              <a:t>4.	พยาบาลคลินิกวัณโรคทำหนังสือแจ้ง ให้ผู้ที่มีอาการเข้าได้มาตรวจ </a:t>
            </a:r>
            <a:r>
              <a:rPr lang="th-TH" sz="2400" dirty="0" err="1">
                <a:solidFill>
                  <a:srgbClr val="002060"/>
                </a:solidFill>
              </a:rPr>
              <a:t>เอ็กเรย์</a:t>
            </a:r>
            <a:r>
              <a:rPr lang="th-TH" sz="2400" dirty="0">
                <a:solidFill>
                  <a:srgbClr val="002060"/>
                </a:solidFill>
              </a:rPr>
              <a:t>ปอด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2060"/>
                </a:solidFill>
              </a:rPr>
              <a:t>5.	ผู้ที่มีอาการเข้าได้ </a:t>
            </a:r>
            <a:r>
              <a:rPr lang="th-TH" sz="2400" dirty="0" err="1">
                <a:solidFill>
                  <a:srgbClr val="002060"/>
                </a:solidFill>
              </a:rPr>
              <a:t>เอ็กเรย์</a:t>
            </a:r>
            <a:r>
              <a:rPr lang="th-TH" sz="2400" dirty="0">
                <a:solidFill>
                  <a:srgbClr val="002060"/>
                </a:solidFill>
              </a:rPr>
              <a:t>ปอดพบเงาผิดปกติ ส่ง ตรวจเสมหะ </a:t>
            </a:r>
            <a:r>
              <a:rPr lang="en-US" sz="2400" dirty="0">
                <a:solidFill>
                  <a:srgbClr val="002060"/>
                </a:solidFill>
              </a:rPr>
              <a:t>AFB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6.	</a:t>
            </a:r>
            <a:r>
              <a:rPr lang="th-TH" sz="2400" dirty="0">
                <a:solidFill>
                  <a:srgbClr val="002060"/>
                </a:solidFill>
              </a:rPr>
              <a:t>ผลตรวจเสมหะ (</a:t>
            </a:r>
            <a:r>
              <a:rPr lang="en-US" sz="2400" dirty="0">
                <a:solidFill>
                  <a:srgbClr val="002060"/>
                </a:solidFill>
              </a:rPr>
              <a:t>AFB) </a:t>
            </a:r>
            <a:r>
              <a:rPr lang="th-TH" sz="2400" dirty="0">
                <a:solidFill>
                  <a:srgbClr val="002060"/>
                </a:solidFill>
              </a:rPr>
              <a:t>เป็นบวก </a:t>
            </a:r>
            <a:r>
              <a:rPr lang="th-TH" sz="2400" dirty="0" err="1">
                <a:solidFill>
                  <a:srgbClr val="002060"/>
                </a:solidFill>
              </a:rPr>
              <a:t>เอ็กเรย์</a:t>
            </a:r>
            <a:r>
              <a:rPr lang="th-TH" sz="2400" dirty="0">
                <a:solidFill>
                  <a:srgbClr val="002060"/>
                </a:solidFill>
              </a:rPr>
              <a:t>ปอดเข้าได้กับวัณโรค ให้ขึ้นทะเบียนการรักษา แบบ </a:t>
            </a:r>
            <a:r>
              <a:rPr lang="en-US" sz="2400" dirty="0">
                <a:solidFill>
                  <a:srgbClr val="002060"/>
                </a:solidFill>
              </a:rPr>
              <a:t>DOT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7.	</a:t>
            </a:r>
            <a:r>
              <a:rPr lang="th-TH" sz="2400" dirty="0">
                <a:solidFill>
                  <a:srgbClr val="002060"/>
                </a:solidFill>
              </a:rPr>
              <a:t>รายงานโรคให้  เจ้าหน้าที่ โรงพยาบาลส่งเสริมสุขภาพ</a:t>
            </a:r>
            <a:r>
              <a:rPr lang="th-TH" sz="2400" dirty="0" smtClean="0">
                <a:solidFill>
                  <a:srgbClr val="002060"/>
                </a:solidFill>
              </a:rPr>
              <a:t>ตำบลติดตามเยี่ยมบ้าน</a:t>
            </a:r>
            <a:endParaRPr lang="th-TH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76831"/>
              </p:ext>
            </p:extLst>
          </p:nvPr>
        </p:nvGraphicFramePr>
        <p:xfrm>
          <a:off x="228432" y="830997"/>
          <a:ext cx="8736056" cy="663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014"/>
                <a:gridCol w="2184014"/>
                <a:gridCol w="2184014"/>
                <a:gridCol w="2184014"/>
              </a:tblGrid>
              <a:tr h="40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คุณสมบัติ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อัตราส่วน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ร้อย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ค่าเฉลี่ย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ส่วนเบี่ยงเบนมาตรฐาน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เพศ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: </a:t>
                      </a:r>
                      <a:r>
                        <a:rPr lang="th-TH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หญิง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76.0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อายุ</a:t>
                      </a:r>
                      <a:r>
                        <a:rPr lang="th-TH" sz="20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(ปี)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    </a:t>
                      </a:r>
                      <a:r>
                        <a:rPr lang="th-TH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น้อยกว่า </a:t>
                      </a: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30 </a:t>
                      </a:r>
                      <a:r>
                        <a:rPr lang="th-TH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ปี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0.4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    31-44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3.0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    45-59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31.6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    60 </a:t>
                      </a:r>
                      <a:r>
                        <a:rPr lang="th-TH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ปีขึ้นไป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65.0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   รวม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100.0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อายุเฉลี่ย (ปี)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63.4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10.4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ประเภทผู้ป่วย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   ผู้ป่วย </a:t>
                      </a: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DM </a:t>
                      </a:r>
                      <a:r>
                        <a:rPr lang="th-TH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รายใหม่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45.7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   ผู้ป่วย </a:t>
                      </a: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DM </a:t>
                      </a:r>
                      <a:r>
                        <a:rPr lang="th-TH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รายเก่า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51.1 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   ผู้ป่วย </a:t>
                      </a: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HT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2.6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    </a:t>
                      </a:r>
                      <a:r>
                        <a:rPr lang="th-TH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ผู้ป่วย </a:t>
                      </a: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DM+HT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0.6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00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    รวม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100.0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Cordia New"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1. ผลการวิเคราะห์</a:t>
            </a:r>
          </a:p>
          <a:p>
            <a:pPr algn="ctr"/>
            <a:r>
              <a:rPr lang="th-TH" sz="2400" dirty="0" smtClean="0"/>
              <a:t>ตาราง 1   ผลการคัดกรองวัณโรคคลินิกเบาหวาน (</a:t>
            </a:r>
            <a:r>
              <a:rPr lang="en-US" sz="2400" dirty="0" smtClean="0"/>
              <a:t>n=462 </a:t>
            </a:r>
            <a:r>
              <a:rPr lang="th-TH" sz="2400" dirty="0" smtClean="0"/>
              <a:t>ราย)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114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</TotalTime>
  <Words>824</Words>
  <Application>Microsoft Office PowerPoint</Application>
  <PresentationFormat>นำเสนอทางหน้าจอ (4:3)</PresentationFormat>
  <Paragraphs>269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6" baseType="lpstr">
      <vt:lpstr>Executive</vt:lpstr>
      <vt:lpstr>ชุดรูปแบบของ Office</vt:lpstr>
      <vt:lpstr>ผลการคัดกรองค้นหาวัณโรคในคลินิกเบาหวาน ใน รพ.สต. เขต อำเภอยางตลาด จังหวัดกาฬสินธุ์</vt:lpstr>
      <vt:lpstr>คำสำคัญ</vt:lpstr>
      <vt:lpstr>ข้อมูลทั่วไป CUP  Yangtalard</vt:lpstr>
      <vt:lpstr>ที่มาของปัญหา </vt:lpstr>
      <vt:lpstr> </vt:lpstr>
      <vt:lpstr>ทบทวนการคัดกรองค้นหาที่ผ่านมา </vt:lpstr>
      <vt:lpstr>กิจกรรมการแก้ปัญหา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แบบหลังการพัฒนา </vt:lpstr>
      <vt:lpstr>บทเรียนที่ได้รับ</vt:lpstr>
      <vt:lpstr>การติดต่อกับทีมงาน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ผลการคัดกรองค้นหาวัณโรคในคลินิกเบาหวาน ใน รพ.สต. เขต อำเภอยางตลาด จังหวัดกาฬสินธุ์</dc:title>
  <dc:creator>WS-OPDNURSE</dc:creator>
  <cp:lastModifiedBy>WS-DOCTOR4</cp:lastModifiedBy>
  <cp:revision>13</cp:revision>
  <dcterms:created xsi:type="dcterms:W3CDTF">2016-07-08T05:20:26Z</dcterms:created>
  <dcterms:modified xsi:type="dcterms:W3CDTF">2016-07-08T06:59:03Z</dcterms:modified>
</cp:coreProperties>
</file>